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5793AA-227D-4B08-9B9B-A117A529EB08}">
          <p14:sldIdLst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A91F8B-4188-4C7A-9488-5B5BE1C79A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471181-321D-498E-AEE4-0A87AF044158}">
      <dgm:prSet/>
      <dgm:spPr/>
      <dgm:t>
        <a:bodyPr/>
        <a:lstStyle/>
        <a:p>
          <a:r>
            <a:rPr lang="en-US" b="0" i="0"/>
            <a:t>Ethical considerations of AI in astronomy, such as data privacy, bias, and transparency</a:t>
          </a:r>
          <a:endParaRPr lang="en-US"/>
        </a:p>
      </dgm:t>
    </dgm:pt>
    <dgm:pt modelId="{E59539A2-8DB8-4B1A-9F77-A4E592875E01}" type="parTrans" cxnId="{C445F68B-8F5C-4636-AC1F-AA14B05D2316}">
      <dgm:prSet/>
      <dgm:spPr/>
      <dgm:t>
        <a:bodyPr/>
        <a:lstStyle/>
        <a:p>
          <a:endParaRPr lang="en-US"/>
        </a:p>
      </dgm:t>
    </dgm:pt>
    <dgm:pt modelId="{C778361D-AEBC-4B39-B492-11C89CBD84EF}" type="sibTrans" cxnId="{C445F68B-8F5C-4636-AC1F-AA14B05D2316}">
      <dgm:prSet/>
      <dgm:spPr/>
      <dgm:t>
        <a:bodyPr/>
        <a:lstStyle/>
        <a:p>
          <a:endParaRPr lang="en-US"/>
        </a:p>
      </dgm:t>
    </dgm:pt>
    <dgm:pt modelId="{E78BDD98-18B9-4B87-B501-5BE09EC8A1D3}">
      <dgm:prSet/>
      <dgm:spPr/>
      <dgm:t>
        <a:bodyPr/>
        <a:lstStyle/>
        <a:p>
          <a:r>
            <a:rPr lang="en-US" b="0" i="0"/>
            <a:t>The role of AI in advancing our understanding of the universe and shaping the future of astronomy</a:t>
          </a:r>
          <a:endParaRPr lang="en-US"/>
        </a:p>
      </dgm:t>
    </dgm:pt>
    <dgm:pt modelId="{2CD5C375-22BE-45C1-8F2C-6911D757F75F}" type="parTrans" cxnId="{9A30714D-CD06-49A1-A9B8-8376687F00F3}">
      <dgm:prSet/>
      <dgm:spPr/>
      <dgm:t>
        <a:bodyPr/>
        <a:lstStyle/>
        <a:p>
          <a:endParaRPr lang="en-US"/>
        </a:p>
      </dgm:t>
    </dgm:pt>
    <dgm:pt modelId="{6563FC35-2A13-4E3B-AD14-D46975EC8BDE}" type="sibTrans" cxnId="{9A30714D-CD06-49A1-A9B8-8376687F00F3}">
      <dgm:prSet/>
      <dgm:spPr/>
      <dgm:t>
        <a:bodyPr/>
        <a:lstStyle/>
        <a:p>
          <a:endParaRPr lang="en-US"/>
        </a:p>
      </dgm:t>
    </dgm:pt>
    <dgm:pt modelId="{796D0EB3-EE65-42E4-981A-E64CE5BE4892}">
      <dgm:prSet/>
      <dgm:spPr/>
      <dgm:t>
        <a:bodyPr/>
        <a:lstStyle/>
        <a:p>
          <a:r>
            <a:rPr lang="en-US" b="0" i="0"/>
            <a:t>Future directions of AI in astronomy, such as the development of new AI techniques and technologies</a:t>
          </a:r>
          <a:endParaRPr lang="en-US"/>
        </a:p>
      </dgm:t>
    </dgm:pt>
    <dgm:pt modelId="{4932E86E-4CDA-46BA-83F3-92805F44BAB7}" type="parTrans" cxnId="{648C437F-EE69-41EF-AF31-960E4CC9CDFB}">
      <dgm:prSet/>
      <dgm:spPr/>
      <dgm:t>
        <a:bodyPr/>
        <a:lstStyle/>
        <a:p>
          <a:endParaRPr lang="en-US"/>
        </a:p>
      </dgm:t>
    </dgm:pt>
    <dgm:pt modelId="{21649A35-8CA9-41F7-A92B-3D706F3C57D0}" type="sibTrans" cxnId="{648C437F-EE69-41EF-AF31-960E4CC9CDFB}">
      <dgm:prSet/>
      <dgm:spPr/>
      <dgm:t>
        <a:bodyPr/>
        <a:lstStyle/>
        <a:p>
          <a:endParaRPr lang="en-US"/>
        </a:p>
      </dgm:t>
    </dgm:pt>
    <dgm:pt modelId="{F7E96BF0-DD00-46E7-B8C1-D72D710F34ED}" type="pres">
      <dgm:prSet presAssocID="{EBA91F8B-4188-4C7A-9488-5B5BE1C79A58}" presName="linear" presStyleCnt="0">
        <dgm:presLayoutVars>
          <dgm:animLvl val="lvl"/>
          <dgm:resizeHandles val="exact"/>
        </dgm:presLayoutVars>
      </dgm:prSet>
      <dgm:spPr/>
    </dgm:pt>
    <dgm:pt modelId="{363CAA79-AC85-43CF-A99E-EF3E1ED7667E}" type="pres">
      <dgm:prSet presAssocID="{9F471181-321D-498E-AEE4-0A87AF0441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76EEC13-8122-42C4-9403-F1BAACF09CCB}" type="pres">
      <dgm:prSet presAssocID="{C778361D-AEBC-4B39-B492-11C89CBD84EF}" presName="spacer" presStyleCnt="0"/>
      <dgm:spPr/>
    </dgm:pt>
    <dgm:pt modelId="{0A564D45-F89E-41D1-B729-ED2CCCE8E434}" type="pres">
      <dgm:prSet presAssocID="{E78BDD98-18B9-4B87-B501-5BE09EC8A1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F028E1-31E5-45D7-82EE-68E8D78757BA}" type="pres">
      <dgm:prSet presAssocID="{6563FC35-2A13-4E3B-AD14-D46975EC8BDE}" presName="spacer" presStyleCnt="0"/>
      <dgm:spPr/>
    </dgm:pt>
    <dgm:pt modelId="{38E03CE0-07F2-43F0-B6E8-802FF5044905}" type="pres">
      <dgm:prSet presAssocID="{796D0EB3-EE65-42E4-981A-E64CE5BE489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A30714D-CD06-49A1-A9B8-8376687F00F3}" srcId="{EBA91F8B-4188-4C7A-9488-5B5BE1C79A58}" destId="{E78BDD98-18B9-4B87-B501-5BE09EC8A1D3}" srcOrd="1" destOrd="0" parTransId="{2CD5C375-22BE-45C1-8F2C-6911D757F75F}" sibTransId="{6563FC35-2A13-4E3B-AD14-D46975EC8BDE}"/>
    <dgm:cxn modelId="{6DB42E4F-D23D-420B-8A81-8D39CD37A6D4}" type="presOf" srcId="{9F471181-321D-498E-AEE4-0A87AF044158}" destId="{363CAA79-AC85-43CF-A99E-EF3E1ED7667E}" srcOrd="0" destOrd="0" presId="urn:microsoft.com/office/officeart/2005/8/layout/vList2"/>
    <dgm:cxn modelId="{920E4E53-9213-4A24-A628-C728BC8C5DD0}" type="presOf" srcId="{796D0EB3-EE65-42E4-981A-E64CE5BE4892}" destId="{38E03CE0-07F2-43F0-B6E8-802FF5044905}" srcOrd="0" destOrd="0" presId="urn:microsoft.com/office/officeart/2005/8/layout/vList2"/>
    <dgm:cxn modelId="{EFE6527B-A0BE-4C92-B68F-45AD1C2CBCF8}" type="presOf" srcId="{E78BDD98-18B9-4B87-B501-5BE09EC8A1D3}" destId="{0A564D45-F89E-41D1-B729-ED2CCCE8E434}" srcOrd="0" destOrd="0" presId="urn:microsoft.com/office/officeart/2005/8/layout/vList2"/>
    <dgm:cxn modelId="{648C437F-EE69-41EF-AF31-960E4CC9CDFB}" srcId="{EBA91F8B-4188-4C7A-9488-5B5BE1C79A58}" destId="{796D0EB3-EE65-42E4-981A-E64CE5BE4892}" srcOrd="2" destOrd="0" parTransId="{4932E86E-4CDA-46BA-83F3-92805F44BAB7}" sibTransId="{21649A35-8CA9-41F7-A92B-3D706F3C57D0}"/>
    <dgm:cxn modelId="{C445F68B-8F5C-4636-AC1F-AA14B05D2316}" srcId="{EBA91F8B-4188-4C7A-9488-5B5BE1C79A58}" destId="{9F471181-321D-498E-AEE4-0A87AF044158}" srcOrd="0" destOrd="0" parTransId="{E59539A2-8DB8-4B1A-9F77-A4E592875E01}" sibTransId="{C778361D-AEBC-4B39-B492-11C89CBD84EF}"/>
    <dgm:cxn modelId="{8C4FA1B4-78EB-443D-8F98-7EE837182678}" type="presOf" srcId="{EBA91F8B-4188-4C7A-9488-5B5BE1C79A58}" destId="{F7E96BF0-DD00-46E7-B8C1-D72D710F34ED}" srcOrd="0" destOrd="0" presId="urn:microsoft.com/office/officeart/2005/8/layout/vList2"/>
    <dgm:cxn modelId="{ABBCA0BB-EA87-490A-97AC-F945E6A8EE09}" type="presParOf" srcId="{F7E96BF0-DD00-46E7-B8C1-D72D710F34ED}" destId="{363CAA79-AC85-43CF-A99E-EF3E1ED7667E}" srcOrd="0" destOrd="0" presId="urn:microsoft.com/office/officeart/2005/8/layout/vList2"/>
    <dgm:cxn modelId="{F8733031-BBEF-47B6-921A-C216B1D1293F}" type="presParOf" srcId="{F7E96BF0-DD00-46E7-B8C1-D72D710F34ED}" destId="{B76EEC13-8122-42C4-9403-F1BAACF09CCB}" srcOrd="1" destOrd="0" presId="urn:microsoft.com/office/officeart/2005/8/layout/vList2"/>
    <dgm:cxn modelId="{64F7FBCB-D0D2-4AB1-8A3B-361EE8624652}" type="presParOf" srcId="{F7E96BF0-DD00-46E7-B8C1-D72D710F34ED}" destId="{0A564D45-F89E-41D1-B729-ED2CCCE8E434}" srcOrd="2" destOrd="0" presId="urn:microsoft.com/office/officeart/2005/8/layout/vList2"/>
    <dgm:cxn modelId="{A2FADEB8-103D-413B-91E4-28A0407799E7}" type="presParOf" srcId="{F7E96BF0-DD00-46E7-B8C1-D72D710F34ED}" destId="{6BF028E1-31E5-45D7-82EE-68E8D78757BA}" srcOrd="3" destOrd="0" presId="urn:microsoft.com/office/officeart/2005/8/layout/vList2"/>
    <dgm:cxn modelId="{C71271BA-9A60-494D-B5B5-ACD060110E76}" type="presParOf" srcId="{F7E96BF0-DD00-46E7-B8C1-D72D710F34ED}" destId="{38E03CE0-07F2-43F0-B6E8-802FF50449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CAA79-AC85-43CF-A99E-EF3E1ED7667E}">
      <dsp:nvSpPr>
        <dsp:cNvPr id="0" name=""/>
        <dsp:cNvSpPr/>
      </dsp:nvSpPr>
      <dsp:spPr>
        <a:xfrm>
          <a:off x="0" y="40759"/>
          <a:ext cx="4957554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Ethical considerations of AI in astronomy, such as data privacy, bias, and transparency</a:t>
          </a:r>
          <a:endParaRPr lang="en-US" sz="2000" kern="1200"/>
        </a:p>
      </dsp:txBody>
      <dsp:txXfrm>
        <a:off x="53688" y="94447"/>
        <a:ext cx="4850178" cy="992424"/>
      </dsp:txXfrm>
    </dsp:sp>
    <dsp:sp modelId="{0A564D45-F89E-41D1-B729-ED2CCCE8E434}">
      <dsp:nvSpPr>
        <dsp:cNvPr id="0" name=""/>
        <dsp:cNvSpPr/>
      </dsp:nvSpPr>
      <dsp:spPr>
        <a:xfrm>
          <a:off x="0" y="1198159"/>
          <a:ext cx="4957554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role of AI in advancing our understanding of the universe and shaping the future of astronomy</a:t>
          </a:r>
          <a:endParaRPr lang="en-US" sz="2000" kern="1200"/>
        </a:p>
      </dsp:txBody>
      <dsp:txXfrm>
        <a:off x="53688" y="1251847"/>
        <a:ext cx="4850178" cy="992424"/>
      </dsp:txXfrm>
    </dsp:sp>
    <dsp:sp modelId="{38E03CE0-07F2-43F0-B6E8-802FF5044905}">
      <dsp:nvSpPr>
        <dsp:cNvPr id="0" name=""/>
        <dsp:cNvSpPr/>
      </dsp:nvSpPr>
      <dsp:spPr>
        <a:xfrm>
          <a:off x="0" y="2355560"/>
          <a:ext cx="4957554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Future directions of AI in astronomy, such as the development of new AI techniques and technologies</a:t>
          </a:r>
          <a:endParaRPr lang="en-US" sz="2000" kern="1200"/>
        </a:p>
      </dsp:txBody>
      <dsp:txXfrm>
        <a:off x="53688" y="2409248"/>
        <a:ext cx="4850178" cy="99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Ai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in astronomy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429000"/>
            <a:ext cx="4775075" cy="139316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pPr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Arun Ravi</a:t>
            </a:r>
          </a:p>
          <a:p>
            <a:pPr>
              <a:spcAft>
                <a:spcPts val="600"/>
              </a:spcAft>
            </a:pP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Faleshwar Singh</a:t>
            </a:r>
          </a:p>
          <a:p>
            <a:pPr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Krishna Madhav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7ED7F-06A9-6E13-1FB5-F47B2A769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" y="-133350"/>
            <a:ext cx="1219199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100" i="0" cap="all" spc="-100">
                <a:solidFill>
                  <a:schemeClr val="bg1"/>
                </a:solidFill>
              </a:rPr>
              <a:t>	Applications of AI in Astronomy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03817-85E1-6855-9924-73908C1B972D}"/>
              </a:ext>
            </a:extLst>
          </p:cNvPr>
          <p:cNvSpPr txBox="1"/>
          <p:nvPr/>
        </p:nvSpPr>
        <p:spPr>
          <a:xfrm>
            <a:off x="5972175" y="2714625"/>
            <a:ext cx="52536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data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 and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Stellar and galaxy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exoplanets and searching for life beyond Earth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modeling and simulations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Discovering new celestial objects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6" name="Content Placeholder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5ED1760-88F6-A659-5092-67619E5391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7" y="1551170"/>
            <a:ext cx="5031281" cy="3755660"/>
          </a:xfrm>
        </p:spPr>
      </p:pic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23CDEA9-F5A7-4C5C-70DB-8D4ED9C836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9206" y="1791460"/>
            <a:ext cx="5559327" cy="3206099"/>
          </a:xfrm>
        </p:spPr>
      </p:pic>
    </p:spTree>
    <p:extLst>
      <p:ext uri="{BB962C8B-B14F-4D97-AF65-F5344CB8AC3E}">
        <p14:creationId xmlns:p14="http://schemas.microsoft.com/office/powerpoint/2010/main" val="26861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90E5977-4C43-F5C4-902E-C2C877D6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C515E-7C85-4CD0-B730-F64C0D2D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and Future AI Technology in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F27C-B75D-875D-059F-E00450394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machine learning, deep learning, and neural networks in astronomy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current AI-driven astronomical projects and missions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and Galaxy Mapping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Planetary Geology (Astrogeology)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Satellite Operations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AI technology and its potential impact on astronomy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Planet hunters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09302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6" name="Content Placeholder 5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D1447997-9E84-E8BB-A490-8E74E9A4AF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7" y="1434061"/>
            <a:ext cx="5056674" cy="3410807"/>
          </a:xfrm>
        </p:spPr>
      </p:pic>
      <p:pic>
        <p:nvPicPr>
          <p:cNvPr id="8" name="Content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C3E5C47C-37BE-9A97-B81E-79486DBA5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434060"/>
            <a:ext cx="5357283" cy="3410807"/>
          </a:xfrm>
        </p:spPr>
      </p:pic>
    </p:spTree>
    <p:extLst>
      <p:ext uri="{BB962C8B-B14F-4D97-AF65-F5344CB8AC3E}">
        <p14:creationId xmlns:p14="http://schemas.microsoft.com/office/powerpoint/2010/main" val="107085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66E03C68-6399-24B0-D51F-9409B35D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566" b="2684"/>
          <a:stretch/>
        </p:blipFill>
        <p:spPr>
          <a:xfrm>
            <a:off x="20" y="-13334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8C2ED-CF43-0AE4-AACA-CBC334AC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Challenges of AI in Astronomy</a:t>
            </a:r>
            <a:b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36BA-E2DF-736F-0290-BB481358FF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AI in astronomy, such as increased accuracy, efficiency, and productivity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AI in astronomy, such as the need for large amounts of data, high computing power, and interpretability of results</a:t>
            </a:r>
            <a:b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E88BF4F-258C-E465-5C84-3F6FF153E4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7760" y="2103438"/>
            <a:ext cx="4110805" cy="3748087"/>
          </a:xfrm>
        </p:spPr>
      </p:pic>
    </p:spTree>
    <p:extLst>
      <p:ext uri="{BB962C8B-B14F-4D97-AF65-F5344CB8AC3E}">
        <p14:creationId xmlns:p14="http://schemas.microsoft.com/office/powerpoint/2010/main" val="370198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901A2-4929-75C6-D877-200FCB3A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i="0"/>
              <a:t>Ethical Considerations and Future Directions</a:t>
            </a:r>
            <a:br>
              <a:rPr lang="en-US" sz="3700" b="1" i="0"/>
            </a:br>
            <a:endParaRPr lang="en-US" sz="3700" b="1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Content Placeholder 5" descr="A picture containing outdoor, silhouette, night sky&#10;&#10;Description automatically generated">
            <a:extLst>
              <a:ext uri="{FF2B5EF4-FFF2-40B4-BE49-F238E27FC236}">
                <a16:creationId xmlns:a16="http://schemas.microsoft.com/office/drawing/2014/main" id="{2EAF333D-FADD-B983-3965-A4D980E3A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5256" y="1784798"/>
            <a:ext cx="4414438" cy="3306568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93A7E3A-B33E-8967-8E55-A7ADC8C6FB7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579450" y="2538919"/>
          <a:ext cx="4957554" cy="349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92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04F1D-436F-5563-5271-484EA132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D2B3B-B8D2-3B42-F7A1-10CD7367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base">
              <a:lnSpc>
                <a:spcPct val="83000"/>
              </a:lnSpc>
              <a:spcAft>
                <a:spcPct val="0"/>
              </a:spcAft>
              <a:tabLst/>
            </a:pPr>
            <a:br>
              <a:rPr kumimoji="0" lang="en-US" altLang="en-US" sz="1500" i="0" u="none" strike="noStrike" cap="all" spc="-100" normalizeH="0" dirty="0">
                <a:ln>
                  <a:noFill/>
                </a:ln>
                <a:solidFill>
                  <a:schemeClr val="bg1"/>
                </a:solidFill>
              </a:rPr>
            </a:br>
            <a:endParaRPr lang="en-US" sz="1500" cap="all" spc="-100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A8004F-8096-4B40-39E1-C3CFB83DE8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66" y="643467"/>
            <a:ext cx="7843309" cy="3014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Tx/>
              <a:buNone/>
              <a:tabLst/>
            </a:pPr>
            <a:r>
              <a:rPr kumimoji="0" lang="en-US" altLang="en-US" sz="1600" i="0" u="none" strike="noStrike" cap="all" spc="-100" normalizeH="0" dirty="0">
                <a:ln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AI has a significant impact on astronomy, from processing large datasets to discovering new celestial objects. </a:t>
            </a:r>
            <a:br>
              <a:rPr kumimoji="0" lang="en-US" altLang="en-US" sz="1600" i="0" u="none" strike="noStrike" cap="all" spc="-100" normalizeH="0" dirty="0">
                <a:ln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i="0" u="none" strike="noStrike" cap="all" spc="-100" normalizeH="0" dirty="0">
                <a:ln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AI technology continues to advance, its potential for transforming our understanding of the universe is immense. However,</a:t>
            </a:r>
            <a:br>
              <a:rPr kumimoji="0" lang="en-US" altLang="en-US" sz="1600" i="0" u="none" strike="noStrike" cap="all" spc="-100" normalizeH="0" dirty="0">
                <a:ln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i="0" u="none" strike="noStrike" cap="all" spc="-100" normalizeH="0" dirty="0">
                <a:ln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important to consider the ethical implications of AI in astronomy and ensure that it is used in a responsible and transparent manner</a:t>
            </a:r>
            <a:r>
              <a:rPr kumimoji="0" lang="en-US" altLang="en-US" sz="2400" i="0" u="none" strike="noStrike" cap="all" spc="-100" normalizeH="0" dirty="0">
                <a:ln>
                  <a:noFill/>
                </a:ln>
                <a:solidFill>
                  <a:schemeClr val="bg1"/>
                </a:solidFill>
              </a:rPr>
              <a:t>.</a:t>
            </a:r>
            <a:br>
              <a:rPr kumimoji="0" lang="en-US" altLang="en-US" sz="2400" i="0" u="none" strike="noStrike" cap="all" spc="-100" normalizeH="0" dirty="0">
                <a:ln>
                  <a:noFill/>
                </a:ln>
                <a:solidFill>
                  <a:schemeClr val="bg1"/>
                </a:solidFill>
              </a:rPr>
            </a:br>
            <a:br>
              <a:rPr kumimoji="0" lang="en-US" altLang="en-US" sz="2400" b="0" i="0" u="none" strike="noStrike" cap="none" spc="80" normalizeH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400" b="0" i="0" u="none" strike="noStrike" cap="none" spc="80" normalizeH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0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BE7EE-6DE2-2585-C161-71D9E103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8"/>
          <a:stretch/>
        </p:blipFill>
        <p:spPr>
          <a:xfrm>
            <a:off x="-3046" y="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6F3A3-1F66-DE65-E4FA-8C2BFDDF1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6" y="4704862"/>
            <a:ext cx="7105650" cy="1590675"/>
          </a:xfrm>
        </p:spPr>
        <p:txBody>
          <a:bodyPr anchor="t">
            <a:normAutofit/>
          </a:bodyPr>
          <a:lstStyle/>
          <a:p>
            <a:pPr algn="l"/>
            <a:r>
              <a:rPr lang="en-IN" sz="7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40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{514DBDF5-F61C-43FE-8F3A-3DC033B429BD}tf56219246_win32</Template>
  <TotalTime>93</TotalTime>
  <Words>277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 Next LT Pro Light</vt:lpstr>
      <vt:lpstr>Garamond</vt:lpstr>
      <vt:lpstr>Times New Roman</vt:lpstr>
      <vt:lpstr>SavonVTI</vt:lpstr>
      <vt:lpstr>Ai in astronomy </vt:lpstr>
      <vt:lpstr> Applications of AI in Astronomy</vt:lpstr>
      <vt:lpstr>PowerPoint Presentation</vt:lpstr>
      <vt:lpstr>Current and Future AI Technology in Astronomy</vt:lpstr>
      <vt:lpstr>PowerPoint Presentation</vt:lpstr>
      <vt:lpstr>Benefits and Challenges of AI in Astronomy </vt:lpstr>
      <vt:lpstr>Ethical Considerations and Future Directions 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astronomy </dc:title>
  <dc:creator>Arun ravi</dc:creator>
  <cp:lastModifiedBy>Arun ravi</cp:lastModifiedBy>
  <cp:revision>1</cp:revision>
  <dcterms:created xsi:type="dcterms:W3CDTF">2023-04-19T01:23:55Z</dcterms:created>
  <dcterms:modified xsi:type="dcterms:W3CDTF">2023-04-19T02:56:55Z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